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2" r:id="rId23"/>
    <p:sldId id="281" r:id="rId24"/>
    <p:sldId id="277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B3F"/>
    <a:srgbClr val="A88000"/>
    <a:srgbClr val="002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AA966-EEA3-4A87-9040-CC9A947DD83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7315C-E997-4BE6-AFBA-E522517E47D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BA12-125F-4719-8DE0-7FAFE32565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7A5F-074D-4DDD-920A-FC3FF3E38C7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0486" y="1858436"/>
            <a:ext cx="470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4736" y="2879110"/>
            <a:ext cx="34879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Freelance Journalists Platform</a:t>
            </a:r>
            <a:endParaRPr lang="en-US" dirty="0"/>
          </a:p>
        </p:txBody>
      </p:sp>
      <p:cxnSp>
        <p:nvCxnSpPr>
          <p:cNvPr id="27" name="Straight Connector 26"/>
          <p:cNvCxnSpPr>
            <a:endCxn id="22" idx="3"/>
          </p:cNvCxnSpPr>
          <p:nvPr/>
        </p:nvCxnSpPr>
        <p:spPr>
          <a:xfrm>
            <a:off x="3872753" y="3063141"/>
            <a:ext cx="229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1"/>
          </p:cNvCxnSpPr>
          <p:nvPr/>
        </p:nvCxnSpPr>
        <p:spPr>
          <a:xfrm>
            <a:off x="390486" y="3063141"/>
            <a:ext cx="22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oogle Shape;7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54077" y="238911"/>
            <a:ext cx="1933574" cy="19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48247" y="1489016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9656" y="3248442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0155" y="2427885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99089" y="806390"/>
            <a:ext cx="237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5423" y="1489016"/>
            <a:ext cx="232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Asjad Ullah (UET-31)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29234" y="3264393"/>
            <a:ext cx="273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Rameen Naveed (UET-42)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82462" y="2427885"/>
            <a:ext cx="26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Usama Shafique (UET-40)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741" y="4819650"/>
            <a:ext cx="41641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Engr. Fahim Muhammad Khan</a:t>
            </a:r>
            <a:endParaRPr lang="en-US" dirty="0"/>
          </a:p>
        </p:txBody>
      </p:sp>
      <p:pic>
        <p:nvPicPr>
          <p:cNvPr id="2" name="Picture 1" descr="New Mavens Logo V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361565"/>
            <a:ext cx="601345" cy="434975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52830" y="2225675"/>
            <a:ext cx="2257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>
                <a:solidFill>
                  <a:srgbClr val="1F4B3F"/>
                </a:solidFill>
                <a:latin typeface="Bahnschrift" panose="020B0502040204020203" charset="0"/>
                <a:cs typeface="Bahnschrift" panose="020B0502040204020203" charset="0"/>
              </a:rPr>
              <a:t>News Mavens</a:t>
            </a:r>
            <a:r>
              <a:rPr lang="en-US" sz="4000" dirty="0">
                <a:solidFill>
                  <a:srgbClr val="00B050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 sz="4000" dirty="0">
              <a:solidFill>
                <a:srgbClr val="00B050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443" y="1206500"/>
            <a:ext cx="617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1. News Mavens: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platform we offer will give journalists access  to regular employment prospects in the form of  long-term projects. Opportunities and lowering  journalist job insecurity The audience will receive  insightful daily news updates from News Mavens  that they can trust.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913" y="805190"/>
            <a:ext cx="333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728" y="3089673"/>
            <a:ext cx="58197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Features And Add-ons:</a:t>
            </a:r>
            <a:endParaRPr lang="en-US" sz="20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platform allows journalists to work from anywhere.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platform enables media companies and news agencies to receive news reports  from distant journalists in locations where they are unable to send staff members  right away.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technology will enable viewers to get all types of news via a mobile app.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981074"/>
            <a:ext cx="5808201" cy="3895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308239" y="1596855"/>
          <a:ext cx="5976212" cy="3452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567"/>
                <a:gridCol w="1003490"/>
                <a:gridCol w="1769721"/>
                <a:gridCol w="1709434"/>
              </a:tblGrid>
              <a:tr h="6682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Existing System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Remote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Specialized Platform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Daily Vast News Update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682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Contena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682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JournalismJobs.com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682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Upwork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77922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News Mavens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✓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430069" y="10812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41508" y="922636"/>
            <a:ext cx="6530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table below is comparison between existing systems and our system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8466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8106" y="837168"/>
            <a:ext cx="483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106" y="1403698"/>
            <a:ext cx="3228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Methodology: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147" y="1774825"/>
            <a:ext cx="58631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 are using agile methodology because our project is open-ended. It will  require changes on a daily or maybe weekly basis so for that reason we  prefer agile methodology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 have concluded that XP agile framework is most suitable for our project from  time perspective. Following are other main aspects of XP;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 effective 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implicity 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igh visibility 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eedback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7382" y="6174357"/>
            <a:ext cx="266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Buyer Flow diagram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84150"/>
            <a:ext cx="9231630" cy="6045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183515"/>
            <a:ext cx="7496175" cy="5962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24445" y="6211744"/>
            <a:ext cx="29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Journalist Flow diagram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5" y="0"/>
            <a:ext cx="8206105" cy="6025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3724" y="6126654"/>
            <a:ext cx="280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Viewer Flow diagram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101" y="16728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Diagrams:</a:t>
            </a:r>
            <a:endParaRPr lang="en-US" sz="2800" dirty="0"/>
          </a:p>
        </p:txBody>
      </p:sp>
      <p:pic>
        <p:nvPicPr>
          <p:cNvPr id="5" name="Picture 4" descr="WhatsApp Image 2022-12-15 at 8.09.4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690" y="1430020"/>
            <a:ext cx="8865870" cy="39985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5180" y="6349365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viewer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510" y="654685"/>
            <a:ext cx="9776460" cy="4884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7823" y="6274682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Admin</a:t>
            </a:r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42875"/>
            <a:ext cx="7670800" cy="6235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74820" y="6336149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company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725" y="273050"/>
            <a:ext cx="70840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8290" y="6293024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journalist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741" y="2453616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741" y="1106109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66867" y="2066925"/>
            <a:ext cx="501307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Time Schedule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so far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6202" y="120292"/>
            <a:ext cx="255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ER-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Diagram: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2218"/>
          <a:stretch>
            <a:fillRect/>
          </a:stretch>
        </p:blipFill>
        <p:spPr>
          <a:xfrm>
            <a:off x="1117600" y="678815"/>
            <a:ext cx="9236075" cy="602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5475" y="735965"/>
            <a:ext cx="434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Proposed Work Schedule:</a:t>
            </a:r>
            <a:endParaRPr lang="en-US" sz="2800" dirty="0"/>
          </a:p>
        </p:txBody>
      </p:sp>
      <p:graphicFrame>
        <p:nvGraphicFramePr>
          <p:cNvPr id="9" name="Table 8"/>
          <p:cNvGraphicFramePr/>
          <p:nvPr/>
        </p:nvGraphicFramePr>
        <p:xfrm>
          <a:off x="370840" y="1446530"/>
          <a:ext cx="5934710" cy="373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8800"/>
                <a:gridCol w="1565910"/>
              </a:tblGrid>
              <a:tr h="558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One Month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One Month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Study of Literature	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Two Weeks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641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Analysisof Proposed Scheme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One Month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Preparation of Scheme/Model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One Month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52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Implementation of Scheme/Model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One Month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24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Analysis and Simulation 		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One Month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Result Formulation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Two Weeks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Final Write-up &amp; Thesis Submission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Two Weeks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1145" y="120015"/>
            <a:ext cx="3796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Done So Far:</a:t>
            </a:r>
            <a:endParaRPr lang="en-US" sz="2800" dirty="0"/>
          </a:p>
        </p:txBody>
      </p:sp>
      <p:pic>
        <p:nvPicPr>
          <p:cNvPr id="6" name="News Maven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9410" y="639445"/>
            <a:ext cx="11035665" cy="6202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4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0007" y="656137"/>
            <a:ext cx="203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850" y="1349375"/>
            <a:ext cx="8871585" cy="537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Westland, O. (2013). Mobile news: A review and model of journalism in an age of mobile media. </a:t>
            </a:r>
            <a:r>
              <a:rPr lang="en-US" sz="16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Digital journalism</a:t>
            </a: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 </a:t>
            </a:r>
            <a:r>
              <a:rPr lang="en-US" sz="16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(1), 6-26.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Sotiropoulos, E., Vryzas, N., Vrysis, L., Avraam, E., &amp; Dimoulas, C. (2019). Growing media skills and know-how in situ: Technology-enhanced practices and collaborative support in mobile news-reporting. </a:t>
            </a:r>
            <a:r>
              <a:rPr lang="en-US" sz="16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Education Sciences</a:t>
            </a: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 </a:t>
            </a:r>
            <a:r>
              <a:rPr lang="en-US" sz="16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9</a:t>
            </a: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(3), 173.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Vandenbroucke, K., Baccarne, B., &amp; Schuurman, D. (2014). Connecting with citizen journalists: an exploratory Living lab study on motivations for using mobile reporting applications. In </a:t>
            </a:r>
            <a:r>
              <a:rPr lang="en-US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Etmaal van de communicatiewetenschappen, Proceedings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Wageningen, The Netherlands.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Ashraf, A., Tayyib, M., Awais, M., &amp; Ali, F. (2020). Effects of job insecurity on media professionals of Pakistan. Journal of Organizational Culture, Communications and Conflict, 24, 1-15.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Westland, O. (2013). Mobile news: A review and model of journalism in an age of mobile media. Digital journalism, 1(1), 6-26. 3.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Alcott, H., &amp; Gentzkow, M. (2017). Social media and fake news in the 2016 election. Journal of economic perspectives, 31(2), 211-36.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500"/>
              </a:spcAft>
              <a:buFont typeface="+mj-lt"/>
              <a:buAutoNum type="arabicPeriod"/>
              <a:tabLst>
                <a:tab pos="198120" algn="l"/>
              </a:tabLs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/>
          <p:cNvSpPr/>
          <p:nvPr/>
        </p:nvSpPr>
        <p:spPr>
          <a:xfrm>
            <a:off x="323850" y="1673682"/>
            <a:ext cx="5676900" cy="3028950"/>
          </a:xfrm>
          <a:prstGeom prst="round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3925" y="2525500"/>
            <a:ext cx="4607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Q &amp; A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506" y="2708736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46652" y="1582064"/>
            <a:ext cx="1714078" cy="174310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83796" y="1384301"/>
            <a:ext cx="2053803" cy="21335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87652" y="1206500"/>
            <a:ext cx="2453148" cy="248919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560730" y="1582064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845308" y="2525500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87352" y="3319127"/>
            <a:ext cx="176869" cy="18323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00490" y="2525500"/>
            <a:ext cx="480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525500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86029" y="737970"/>
            <a:ext cx="424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57425" y="276225"/>
            <a:ext cx="247650" cy="247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1905" y="276225"/>
            <a:ext cx="247650" cy="247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09990" y="276225"/>
            <a:ext cx="247650" cy="247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8150" y="1582064"/>
            <a:ext cx="5762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News Mavens will be the first  platform  for everyone to keep them self up to date about  daily news reports.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platform will provide  remote work for journalists as many big  companies or media houses can hire them on  remote basis work (small projects, contract basis).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oogle Shape;90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53713" y="0"/>
            <a:ext cx="1362074" cy="9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36191" y="1027351"/>
            <a:ext cx="46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046" y="1818262"/>
            <a:ext cx="54292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Job security is one of the most challenging aspects of being a journalist nowadays. 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People nowadays rely on social media news that isn't authenticated and doesn't  have a reliable source.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Also media houses can't find the right person because of the market gap.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Many News agency requires journalist for single project but they have to hire them  as there isn’t a proper channel for hiring journalist for single project remotely or on-  site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54" y="1241882"/>
            <a:ext cx="6267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facilitate journalists, viewer's and media houses to see/post updated jobs/news.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oogle Shape;90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53713" y="0"/>
            <a:ext cx="1362074" cy="9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526" y="719464"/>
            <a:ext cx="218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064" y="2222569"/>
            <a:ext cx="302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526" y="2806874"/>
            <a:ext cx="5770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help journalist community to provide freelance remote work opportunities and reduce job insecurity.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help media houses, new channels and online newspapers companies to find the best journalist they need.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elp to keep everyone up to date with daily news about news reports by providing an authentic  and resourceful news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066" y="1010713"/>
            <a:ext cx="611593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"In the phases of economic downturn, working journalists have always been  affected by downsizing, termination, and layoff and cut in salaries as well as job-  related issues which are heighten job related concerns in journalists working in the  media industry. "[1]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Freeform: Shape 47"/>
          <p:cNvSpPr/>
          <p:nvPr/>
        </p:nvSpPr>
        <p:spPr>
          <a:xfrm rot="17962398">
            <a:off x="6466130" y="581566"/>
            <a:ext cx="8044284" cy="6102729"/>
          </a:xfrm>
          <a:custGeom>
            <a:avLst/>
            <a:gdLst>
              <a:gd name="connsiteX0" fmla="*/ 6502677 w 8044284"/>
              <a:gd name="connsiteY0" fmla="*/ 0 h 6102729"/>
              <a:gd name="connsiteX1" fmla="*/ 8044284 w 8044284"/>
              <a:gd name="connsiteY1" fmla="*/ 2738895 h 6102729"/>
              <a:gd name="connsiteX2" fmla="*/ 2067932 w 8044284"/>
              <a:gd name="connsiteY2" fmla="*/ 6102729 h 6102729"/>
              <a:gd name="connsiteX3" fmla="*/ 0 w 8044284"/>
              <a:gd name="connsiteY3" fmla="*/ 2428739 h 6102729"/>
              <a:gd name="connsiteX4" fmla="*/ 0 w 8044284"/>
              <a:gd name="connsiteY4" fmla="*/ 1221269 h 6102729"/>
              <a:gd name="connsiteX5" fmla="*/ 1221269 w 8044284"/>
              <a:gd name="connsiteY5" fmla="*/ 1 h 610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4284" h="6102729">
                <a:moveTo>
                  <a:pt x="6502677" y="0"/>
                </a:moveTo>
                <a:lnTo>
                  <a:pt x="8044284" y="2738895"/>
                </a:lnTo>
                <a:lnTo>
                  <a:pt x="2067932" y="6102729"/>
                </a:lnTo>
                <a:lnTo>
                  <a:pt x="0" y="2428739"/>
                </a:lnTo>
                <a:lnTo>
                  <a:pt x="0" y="1221269"/>
                </a:lnTo>
                <a:cubicBezTo>
                  <a:pt x="0" y="546781"/>
                  <a:pt x="546781" y="0"/>
                  <a:pt x="1221269" y="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570" y="618113"/>
            <a:ext cx="320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792" y="2887525"/>
            <a:ext cx="1201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555" y="3429000"/>
            <a:ext cx="5638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Job insecurity issues  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Salaries Issues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overburden on journalist and they work more than office working  hours.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370" y="1655445"/>
            <a:ext cx="1100391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JournalismJobs.com is only job posting website with just “apply for” link doesn't have a suitable platform for journalist and new industry organization.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2189" y="683280"/>
            <a:ext cx="330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901" y="1304350"/>
            <a:ext cx="291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Journalism Jobs.com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049" y="3007798"/>
            <a:ext cx="281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288" y="3440567"/>
            <a:ext cx="55435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Only job posting website with just "apply for" link doesn't have a suitable platform  for journalist and News industry organizations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 communication between journalist and organizations.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resume displaying option, doesn't have portfolio feature for journalist to  display their work and skills.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685" y="3330843"/>
            <a:ext cx="5943836" cy="305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20" y="2247071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71098" y="846776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Contena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195" y="1206500"/>
            <a:ext cx="1007491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Contena is a premium freelance writing website  that aims to be more than “just another job  board.”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First, they have what they call their “writing job  finder” that automatically collects the best  freelance writing gigs from around the web.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3114715"/>
            <a:ext cx="205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175" y="3514825"/>
            <a:ext cx="5457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Only for those journalist who are writers.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Paid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limited to just one service that they provide to News industry which is writing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856" y="3193455"/>
            <a:ext cx="5889133" cy="3054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60" y="2274214"/>
            <a:ext cx="43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/>
          <p:cNvSpPr/>
          <p:nvPr/>
        </p:nvSpPr>
        <p:spPr>
          <a:xfrm rot="19172079">
            <a:off x="-402454" y="5394670"/>
            <a:ext cx="1152199" cy="1558404"/>
          </a:xfrm>
          <a:custGeom>
            <a:avLst/>
            <a:gdLst>
              <a:gd name="connsiteX0" fmla="*/ 1075013 w 1152199"/>
              <a:gd name="connsiteY0" fmla="*/ 44915 h 1558404"/>
              <a:gd name="connsiteX1" fmla="*/ 1152199 w 1152199"/>
              <a:gd name="connsiteY1" fmla="*/ 231259 h 1558404"/>
              <a:gd name="connsiteX2" fmla="*/ 1152199 w 1152199"/>
              <a:gd name="connsiteY2" fmla="*/ 1294874 h 1558404"/>
              <a:gd name="connsiteX3" fmla="*/ 888669 w 1152199"/>
              <a:gd name="connsiteY3" fmla="*/ 1558404 h 1558404"/>
              <a:gd name="connsiteX4" fmla="*/ 435401 w 1152199"/>
              <a:gd name="connsiteY4" fmla="*/ 1558404 h 1558404"/>
              <a:gd name="connsiteX5" fmla="*/ 0 w 1152199"/>
              <a:gd name="connsiteY5" fmla="*/ 1186992 h 1558404"/>
              <a:gd name="connsiteX6" fmla="*/ 1012547 w 1152199"/>
              <a:gd name="connsiteY6" fmla="*/ 0 h 1558404"/>
              <a:gd name="connsiteX7" fmla="*/ 1036011 w 1152199"/>
              <a:gd name="connsiteY7" fmla="*/ 12736 h 1558404"/>
              <a:gd name="connsiteX8" fmla="*/ 1075013 w 1152199"/>
              <a:gd name="connsiteY8" fmla="*/ 44915 h 15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9" h="1558404">
                <a:moveTo>
                  <a:pt x="1075013" y="44915"/>
                </a:moveTo>
                <a:cubicBezTo>
                  <a:pt x="1122703" y="92604"/>
                  <a:pt x="1152199" y="158487"/>
                  <a:pt x="1152199" y="231259"/>
                </a:cubicBezTo>
                <a:lnTo>
                  <a:pt x="1152199" y="1294874"/>
                </a:lnTo>
                <a:cubicBezTo>
                  <a:pt x="1152199" y="1440418"/>
                  <a:pt x="1034213" y="1558404"/>
                  <a:pt x="888669" y="1558404"/>
                </a:cubicBezTo>
                <a:lnTo>
                  <a:pt x="435401" y="1558404"/>
                </a:lnTo>
                <a:lnTo>
                  <a:pt x="0" y="1186992"/>
                </a:lnTo>
                <a:lnTo>
                  <a:pt x="1012547" y="0"/>
                </a:lnTo>
                <a:lnTo>
                  <a:pt x="1036011" y="12736"/>
                </a:lnTo>
                <a:cubicBezTo>
                  <a:pt x="1050031" y="22207"/>
                  <a:pt x="1063091" y="32993"/>
                  <a:pt x="1075013" y="4491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81250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5053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19515" y="285750"/>
            <a:ext cx="238125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6828" y="838512"/>
            <a:ext cx="173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Up Work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220" y="2434590"/>
            <a:ext cx="6328410" cy="4003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6915" y="1219200"/>
            <a:ext cx="106159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Upwork is not specially for journalist and commonly use by writer.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20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While the marketplace features freelance jobs of all sorts, there are plenty of freelance writing jobs available-for blogging to resume writing, website copywriting to technical documentation 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6920" y="3742969"/>
            <a:ext cx="199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760" y="4197817"/>
            <a:ext cx="4985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Not Specifically for journalists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commonly used by writers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Highest fees for freelance writing sites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6129</Words>
  <Application>WPS Presentation</Application>
  <PresentationFormat>Widescreen</PresentationFormat>
  <Paragraphs>291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76" baseType="lpstr">
      <vt:lpstr>Arial</vt:lpstr>
      <vt:lpstr>SimSun</vt:lpstr>
      <vt:lpstr>Wingdings</vt:lpstr>
      <vt:lpstr>Times New Roman</vt:lpstr>
      <vt:lpstr>Segoe UI Black</vt:lpstr>
      <vt:lpstr>Calibri</vt:lpstr>
      <vt:lpstr>Microsoft YaHei</vt:lpstr>
      <vt:lpstr>Arial Unicode MS</vt:lpstr>
      <vt:lpstr>Calibri Light</vt:lpstr>
      <vt:lpstr>Bahnschrift</vt:lpstr>
      <vt:lpstr>Bahnschrift Light Condensed</vt:lpstr>
      <vt:lpstr>Bahnschrift Light</vt:lpstr>
      <vt:lpstr>Bahnschrift Condensed</vt:lpstr>
      <vt:lpstr>Arial Black</vt:lpstr>
      <vt:lpstr>Barlow</vt:lpstr>
      <vt:lpstr>Bahnschrift SemiLight SemiCondensed</vt:lpstr>
      <vt:lpstr>Bahnschrift SemiBold Condensed</vt:lpstr>
      <vt:lpstr>Cascadia Code SemiLight</vt:lpstr>
      <vt:lpstr>Codec Pro ExtraBold</vt:lpstr>
      <vt:lpstr>Dungeon</vt:lpstr>
      <vt:lpstr>Do Hyeon</vt:lpstr>
      <vt:lpstr>Lucida Sans Unicode</vt:lpstr>
      <vt:lpstr>Microsoft JhengHei Light</vt:lpstr>
      <vt:lpstr>MingLiU-ExtB</vt:lpstr>
      <vt:lpstr>Montserrat ExtraLight</vt:lpstr>
      <vt:lpstr>MS UI Gothic</vt:lpstr>
      <vt:lpstr>Montserrat Black</vt:lpstr>
      <vt:lpstr>Montserrat</vt:lpstr>
      <vt:lpstr>MS Gothic</vt:lpstr>
      <vt:lpstr>NSimSun</vt:lpstr>
      <vt:lpstr>PMingLiU-ExtB</vt:lpstr>
      <vt:lpstr>Segoe Script</vt:lpstr>
      <vt:lpstr>Segoe UI Semibold</vt:lpstr>
      <vt:lpstr>Segoe UI Variable Small</vt:lpstr>
      <vt:lpstr>Segoe UI Variable Text Semibold</vt:lpstr>
      <vt:lpstr>Sitka Display Semibold</vt:lpstr>
      <vt:lpstr>Sitka Subheading</vt:lpstr>
      <vt:lpstr>Verdana</vt:lpstr>
      <vt:lpstr>Yu Gothic UI Light</vt:lpstr>
      <vt:lpstr>hooge 05_54</vt:lpstr>
      <vt:lpstr>Segoe UI Variable Small Light</vt:lpstr>
      <vt:lpstr>Segoe Print</vt:lpstr>
      <vt:lpstr>MV Boli</vt:lpstr>
      <vt:lpstr>Microsoft JhengHei UI Light</vt:lpstr>
      <vt:lpstr>HoloLens MDL2 Assets</vt:lpstr>
      <vt:lpstr>FSP DEMO - Roc Grotesk Black</vt:lpstr>
      <vt:lpstr>Codec Pro Light</vt:lpstr>
      <vt:lpstr>Cascadia Mono</vt:lpstr>
      <vt:lpstr>Cambria Math</vt:lpstr>
      <vt:lpstr>Bahnschrift SemiLight Condensed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Asjad qx</dc:creator>
  <cp:lastModifiedBy>Usama Shafique</cp:lastModifiedBy>
  <cp:revision>19</cp:revision>
  <dcterms:created xsi:type="dcterms:W3CDTF">2022-12-19T15:44:00Z</dcterms:created>
  <dcterms:modified xsi:type="dcterms:W3CDTF">2022-12-21T00:03:00Z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A919F2C137384189AD605BEB4753BCB6</vt:lpwstr>
  </property>
  <property fmtid="{D5CDD505-2E9C-101B-9397-08002B2CF9AE}" pid="3" name="KSOProductBuildVer">
    <vt:lpwstr>1033-11.2.0.11440</vt:lpwstr>
  </property>
</Properties>
</file>